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24" r:id="rId3"/>
    <p:sldId id="341" r:id="rId4"/>
    <p:sldId id="322" r:id="rId5"/>
    <p:sldId id="316" r:id="rId6"/>
    <p:sldId id="329" r:id="rId7"/>
    <p:sldId id="304" r:id="rId8"/>
    <p:sldId id="305" r:id="rId9"/>
    <p:sldId id="318" r:id="rId10"/>
    <p:sldId id="330" r:id="rId11"/>
    <p:sldId id="319" r:id="rId12"/>
    <p:sldId id="320" r:id="rId13"/>
    <p:sldId id="331" r:id="rId14"/>
    <p:sldId id="338" r:id="rId15"/>
    <p:sldId id="348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TC" initials="RTC" lastIdx="11" clrIdx="0">
    <p:extLst/>
  </p:cmAuthor>
  <p:cmAuthor id="2" name="Jason Sutherland" initials="JS" lastIdx="9" clrIdx="1">
    <p:extLst/>
  </p:cmAuthor>
  <p:cmAuthor id="3" name="Angie Chan [VA]" initials="AC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7" autoAdjust="0"/>
    <p:restoredTop sz="94201" autoAdjust="0"/>
  </p:normalViewPr>
  <p:slideViewPr>
    <p:cSldViewPr>
      <p:cViewPr varScale="1">
        <p:scale>
          <a:sx n="84" d="100"/>
          <a:sy n="84" d="100"/>
        </p:scale>
        <p:origin x="15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22" y="-10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dya\Downloads\specialty%20distribu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waited 2 months or more for specialist apt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Sheet1!$B$1:$L$1</c:f>
              <c:strCache>
                <c:ptCount val="11"/>
                <c:pt idx="0">
                  <c:v>Germany</c:v>
                </c:pt>
                <c:pt idx="1">
                  <c:v>Switzerland</c:v>
                </c:pt>
                <c:pt idx="2">
                  <c:v>USA</c:v>
                </c:pt>
                <c:pt idx="3">
                  <c:v>Netherlands</c:v>
                </c:pt>
                <c:pt idx="4">
                  <c:v>New Zealand</c:v>
                </c:pt>
                <c:pt idx="5">
                  <c:v>France</c:v>
                </c:pt>
                <c:pt idx="6">
                  <c:v>UK</c:v>
                </c:pt>
                <c:pt idx="7">
                  <c:v>Australia</c:v>
                </c:pt>
                <c:pt idx="8">
                  <c:v>Sweden</c:v>
                </c:pt>
                <c:pt idx="9">
                  <c:v>Norway</c:v>
                </c:pt>
                <c:pt idx="10">
                  <c:v>Canada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7.0000000000000007E-2</c:v>
                </c:pt>
                <c:pt idx="1">
                  <c:v>0.05</c:v>
                </c:pt>
                <c:pt idx="2">
                  <c:v>0.09</c:v>
                </c:pt>
                <c:pt idx="3">
                  <c:v>0.16</c:v>
                </c:pt>
                <c:pt idx="4">
                  <c:v>0.22</c:v>
                </c:pt>
                <c:pt idx="5">
                  <c:v>0.28000000000000003</c:v>
                </c:pt>
                <c:pt idx="6">
                  <c:v>0.19</c:v>
                </c:pt>
                <c:pt idx="7">
                  <c:v>0.28000000000000003</c:v>
                </c:pt>
                <c:pt idx="8">
                  <c:v>0.31</c:v>
                </c:pt>
                <c:pt idx="9">
                  <c:v>0.34</c:v>
                </c:pt>
                <c:pt idx="10">
                  <c:v>0.41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waited 4 months or more for elective surgery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Sheet1!$B$1:$L$1</c:f>
              <c:strCache>
                <c:ptCount val="11"/>
                <c:pt idx="0">
                  <c:v>Germany</c:v>
                </c:pt>
                <c:pt idx="1">
                  <c:v>Switzerland</c:v>
                </c:pt>
                <c:pt idx="2">
                  <c:v>USA</c:v>
                </c:pt>
                <c:pt idx="3">
                  <c:v>Netherlands</c:v>
                </c:pt>
                <c:pt idx="4">
                  <c:v>New Zealand</c:v>
                </c:pt>
                <c:pt idx="5">
                  <c:v>France</c:v>
                </c:pt>
                <c:pt idx="6">
                  <c:v>UK</c:v>
                </c:pt>
                <c:pt idx="7">
                  <c:v>Australia</c:v>
                </c:pt>
                <c:pt idx="8">
                  <c:v>Sweden</c:v>
                </c:pt>
                <c:pt idx="9">
                  <c:v>Norway</c:v>
                </c:pt>
                <c:pt idx="10">
                  <c:v>Canada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0.21</c:v>
                </c:pt>
                <c:pt idx="7">
                  <c:v>0.18</c:v>
                </c:pt>
                <c:pt idx="8">
                  <c:v>0.22</c:v>
                </c:pt>
                <c:pt idx="9">
                  <c:v>0.21</c:v>
                </c:pt>
                <c:pt idx="10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86543680"/>
        <c:axId val="1786536064"/>
      </c:barChart>
      <c:catAx>
        <c:axId val="178654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6536064"/>
        <c:crosses val="autoZero"/>
        <c:auto val="1"/>
        <c:lblAlgn val="ctr"/>
        <c:lblOffset val="100"/>
        <c:noMultiLvlLbl val="0"/>
      </c:catAx>
      <c:valAx>
        <c:axId val="1786536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654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'[specialty distribution.xlsx]Sheet1'!$A$1</c:f>
              <c:strCache>
                <c:ptCount val="1"/>
                <c:pt idx="0">
                  <c:v>Specialty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'[specialty distribution.xlsx]Sheet1'!$A$2:$A$8</c:f>
              <c:strCache>
                <c:ptCount val="7"/>
                <c:pt idx="0">
                  <c:v>General Surgery</c:v>
                </c:pt>
                <c:pt idx="1">
                  <c:v>Plastics</c:v>
                </c:pt>
                <c:pt idx="2">
                  <c:v>Gynecology</c:v>
                </c:pt>
                <c:pt idx="3">
                  <c:v>Otolaryngology</c:v>
                </c:pt>
                <c:pt idx="4">
                  <c:v>Urology</c:v>
                </c:pt>
                <c:pt idx="5">
                  <c:v>Orthopedics</c:v>
                </c:pt>
                <c:pt idx="6">
                  <c:v>Neurosurgery</c:v>
                </c:pt>
              </c:strCache>
            </c:strRef>
          </c:cat>
          <c:val>
            <c:numRef>
              <c:f>'[specialty distribution.xlsx]Sheet1'!$C$2:$C$8</c:f>
              <c:numCache>
                <c:formatCode>0%</c:formatCode>
                <c:ptCount val="7"/>
                <c:pt idx="0">
                  <c:v>0.44260027662517287</c:v>
                </c:pt>
                <c:pt idx="1">
                  <c:v>0.16044260027662519</c:v>
                </c:pt>
                <c:pt idx="2">
                  <c:v>0.1334716459197787</c:v>
                </c:pt>
                <c:pt idx="3">
                  <c:v>0.12240663900414937</c:v>
                </c:pt>
                <c:pt idx="4">
                  <c:v>7.3305670816044263E-2</c:v>
                </c:pt>
                <c:pt idx="5">
                  <c:v>5.0484094052558784E-2</c:v>
                </c:pt>
                <c:pt idx="6">
                  <c:v>1.7289073305670817E-2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786544224"/>
        <c:axId val="1786536608"/>
      </c:barChart>
      <c:catAx>
        <c:axId val="178654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786536608"/>
        <c:crosses val="autoZero"/>
        <c:auto val="1"/>
        <c:lblAlgn val="ctr"/>
        <c:lblOffset val="100"/>
        <c:noMultiLvlLbl val="0"/>
      </c:catAx>
      <c:valAx>
        <c:axId val="17865366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865442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148A6-EEF9-40D2-9805-75025F9B87AA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8F314-28C3-4BBA-A023-966DAF4F28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314-28C3-4BBA-A023-966DAF4F28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51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domain is a rank</a:t>
            </a:r>
            <a:r>
              <a:rPr lang="en-US" baseline="0" dirty="0" smtClean="0"/>
              <a:t> out of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314-28C3-4BBA-A023-966DAF4F28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08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314-28C3-4BBA-A023-966DAF4F28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41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314-28C3-4BBA-A023-966DAF4F28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2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314-28C3-4BBA-A023-966DAF4F28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http://www.cihi.ca/cihi-ext-portal/internet/en/applicationfull/spending+and+health+workforce/spending/cihi021698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314-28C3-4BBA-A023-966DAF4F28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314-28C3-4BBA-A023-966DAF4F28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314-28C3-4BBA-A023-966DAF4F28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314-28C3-4BBA-A023-966DAF4F28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5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314-28C3-4BBA-A023-966DAF4F28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72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314-28C3-4BBA-A023-966DAF4F28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0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domain is a rank out</a:t>
            </a:r>
            <a:r>
              <a:rPr lang="en-US" baseline="0" dirty="0" smtClean="0"/>
              <a:t> of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314-28C3-4BBA-A023-966DAF4F28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61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domain is a rank</a:t>
            </a:r>
            <a:r>
              <a:rPr lang="en-US" baseline="0" dirty="0" smtClean="0"/>
              <a:t> out of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8F314-28C3-4BBA-A023-966DAF4F28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7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23999"/>
            <a:ext cx="7772400" cy="2057401"/>
          </a:xfrm>
        </p:spPr>
        <p:txBody>
          <a:bodyPr/>
          <a:lstStyle>
            <a:lvl1pPr>
              <a:defRPr b="1" baseline="0">
                <a:solidFill>
                  <a:srgbClr val="002A5C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br>
              <a:rPr lang="en-US" dirty="0" smtClean="0"/>
            </a:br>
            <a:r>
              <a:rPr lang="en-US" dirty="0" smtClean="0"/>
              <a:t>Subtitle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219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3200" smtClean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Full Name, Titles</a:t>
            </a:r>
            <a:br>
              <a:rPr lang="en-US" dirty="0" smtClean="0"/>
            </a:br>
            <a:r>
              <a:rPr lang="en-US" dirty="0" smtClean="0"/>
              <a:t>Affiliations or Other Details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5029200"/>
            <a:ext cx="6400800" cy="533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 (Month Day, Year)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10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2133600"/>
            <a:ext cx="83058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36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2133600"/>
            <a:ext cx="83058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2192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7" r:id="rId4"/>
    <p:sldLayoutId id="2147483661" r:id="rId5"/>
    <p:sldLayoutId id="2147483664" r:id="rId6"/>
    <p:sldLayoutId id="2147483666" r:id="rId7"/>
    <p:sldLayoutId id="2147483667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A5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A5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399"/>
            <a:ext cx="8686800" cy="2057401"/>
          </a:xfrm>
        </p:spPr>
        <p:txBody>
          <a:bodyPr/>
          <a:lstStyle/>
          <a:p>
            <a:r>
              <a:rPr lang="en-US" dirty="0" smtClean="0"/>
              <a:t>Patient-Reported Outcomes and Waiting for Elective Surgery: Preliminary Findings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86800" cy="121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Jason M. Sutherland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Centre for Health Services and Policy Research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University of British Columbia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0" y="5105400"/>
            <a:ext cx="4648200" cy="106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The Taming of the Queue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Appropriateness and Accountability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April 4,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0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00">
            <a:off x="390579" y="1734193"/>
            <a:ext cx="3680602" cy="4772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307449"/>
            <a:ext cx="5486400" cy="1201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075" y="2363820"/>
            <a:ext cx="4838700" cy="1457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447800"/>
            <a:ext cx="5105400" cy="685800"/>
          </a:xfrm>
        </p:spPr>
        <p:txBody>
          <a:bodyPr/>
          <a:lstStyle/>
          <a:p>
            <a:r>
              <a:rPr lang="en-GB" sz="3200" dirty="0" smtClean="0"/>
              <a:t>Self-reported </a:t>
            </a:r>
            <a:r>
              <a:rPr lang="en-US" sz="3200" dirty="0" smtClean="0"/>
              <a:t>health </a:t>
            </a:r>
            <a:br>
              <a:rPr lang="en-US" sz="3200" dirty="0" smtClean="0"/>
            </a:br>
            <a:r>
              <a:rPr lang="en-GB" sz="2400" dirty="0" smtClean="0"/>
              <a:t>EQ-5D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510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80032"/>
            <a:ext cx="3670581" cy="477316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21299999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4572000" cy="685800"/>
          </a:xfrm>
        </p:spPr>
        <p:txBody>
          <a:bodyPr/>
          <a:lstStyle/>
          <a:p>
            <a:r>
              <a:rPr lang="en-GB" sz="3200" dirty="0" smtClean="0"/>
              <a:t>Self-reported </a:t>
            </a:r>
            <a:r>
              <a:rPr lang="en-GB" sz="3200" dirty="0"/>
              <a:t>p</a:t>
            </a:r>
            <a:r>
              <a:rPr lang="en-GB" sz="3200" dirty="0" smtClean="0"/>
              <a:t>ain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762000" y="2209800"/>
            <a:ext cx="4267200" cy="377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+mj-lt"/>
              </a:rPr>
              <a:t>Three domains:</a:t>
            </a:r>
          </a:p>
          <a:p>
            <a:endParaRPr lang="en-US" sz="1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I</a:t>
            </a:r>
            <a:r>
              <a:rPr lang="en-US" sz="2800" dirty="0" smtClean="0">
                <a:latin typeface="+mj-lt"/>
              </a:rPr>
              <a:t>ntensity of pain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+mj-lt"/>
              </a:rPr>
              <a:t>Pain interference in enjoyment of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P</a:t>
            </a:r>
            <a:r>
              <a:rPr lang="en-US" sz="2800" dirty="0" smtClean="0">
                <a:latin typeface="+mj-lt"/>
              </a:rPr>
              <a:t>ain interference with general activity</a:t>
            </a:r>
          </a:p>
          <a:p>
            <a:pPr marL="457200" indent="-457200">
              <a:buFont typeface="+mj-lt"/>
              <a:buAutoNum type="arabicPeriod"/>
            </a:pPr>
            <a:endParaRPr lang="en-CA" sz="2800" dirty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181600"/>
            <a:ext cx="5486400" cy="1172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3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875961"/>
            <a:ext cx="3521432" cy="45720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295400"/>
            <a:ext cx="4572000" cy="685800"/>
          </a:xfrm>
        </p:spPr>
        <p:txBody>
          <a:bodyPr/>
          <a:lstStyle/>
          <a:p>
            <a:r>
              <a:rPr lang="en-GB" sz="3200" dirty="0" smtClean="0"/>
              <a:t>Self-reported </a:t>
            </a:r>
            <a:r>
              <a:rPr lang="en-GB" sz="3200" dirty="0"/>
              <a:t>d</a:t>
            </a:r>
            <a:r>
              <a:rPr lang="en-GB" sz="3200" dirty="0" smtClean="0"/>
              <a:t>epression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4343400" y="2286000"/>
            <a:ext cx="419100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CA" sz="2800" dirty="0">
                <a:latin typeface="+mj-lt"/>
              </a:rPr>
              <a:t>T</a:t>
            </a:r>
            <a:r>
              <a:rPr lang="en-CA" sz="2800" dirty="0" smtClean="0">
                <a:latin typeface="+mj-lt"/>
              </a:rPr>
              <a:t>wo domains:</a:t>
            </a:r>
          </a:p>
          <a:p>
            <a:r>
              <a:rPr lang="en-CA" sz="2800" dirty="0" smtClean="0">
                <a:latin typeface="+mj-lt"/>
              </a:rPr>
              <a:t> </a:t>
            </a:r>
          </a:p>
          <a:p>
            <a:pPr marL="457200" indent="-457200">
              <a:buAutoNum type="arabicPeriod"/>
            </a:pPr>
            <a:r>
              <a:rPr lang="en-CA" sz="2800" dirty="0">
                <a:latin typeface="+mj-lt"/>
              </a:rPr>
              <a:t>S</a:t>
            </a:r>
            <a:r>
              <a:rPr lang="en-CA" sz="2800" dirty="0" smtClean="0">
                <a:latin typeface="+mj-lt"/>
              </a:rPr>
              <a:t>ymptoms </a:t>
            </a:r>
          </a:p>
          <a:p>
            <a:pPr marL="457200" indent="-457200">
              <a:buAutoNum type="arabicPeriod"/>
            </a:pPr>
            <a:r>
              <a:rPr lang="en-CA" sz="2800" dirty="0">
                <a:latin typeface="+mj-lt"/>
              </a:rPr>
              <a:t>F</a:t>
            </a:r>
            <a:r>
              <a:rPr lang="en-CA" sz="2800" dirty="0" smtClean="0">
                <a:latin typeface="+mj-lt"/>
              </a:rPr>
              <a:t>unctional </a:t>
            </a:r>
            <a:r>
              <a:rPr lang="en-CA" sz="2800" dirty="0">
                <a:latin typeface="+mj-lt"/>
              </a:rPr>
              <a:t>impairment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71800" y="4648201"/>
            <a:ext cx="5867400" cy="1936658"/>
            <a:chOff x="3276600" y="4603659"/>
            <a:chExt cx="6019800" cy="2178141"/>
          </a:xfrm>
        </p:grpSpPr>
        <p:sp>
          <p:nvSpPr>
            <p:cNvPr id="6" name="Rectangle 5"/>
            <p:cNvSpPr/>
            <p:nvPr/>
          </p:nvSpPr>
          <p:spPr>
            <a:xfrm>
              <a:off x="3276600" y="4603659"/>
              <a:ext cx="6019800" cy="21781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371850" y="4638675"/>
              <a:ext cx="5791200" cy="1990725"/>
              <a:chOff x="3371850" y="4638675"/>
              <a:chExt cx="5791200" cy="199072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1850" y="5924550"/>
                <a:ext cx="5772150" cy="70485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1850" y="5381161"/>
                <a:ext cx="5791200" cy="36195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57925" y="4638675"/>
                <a:ext cx="2886075" cy="6953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173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95400"/>
            <a:ext cx="8305800" cy="685800"/>
          </a:xfrm>
        </p:spPr>
        <p:txBody>
          <a:bodyPr/>
          <a:lstStyle/>
          <a:p>
            <a:r>
              <a:rPr lang="en-GB" sz="3200" dirty="0" smtClean="0"/>
              <a:t>Self-reported </a:t>
            </a:r>
            <a:r>
              <a:rPr lang="en-GB" sz="3200" dirty="0"/>
              <a:t>h</a:t>
            </a:r>
            <a:r>
              <a:rPr lang="en-GB" sz="3200" dirty="0" smtClean="0"/>
              <a:t>ealth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09600" y="2171950"/>
            <a:ext cx="7924800" cy="49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CA" sz="2800" dirty="0" smtClean="0">
                <a:latin typeface="+mj-lt"/>
              </a:rPr>
              <a:t>What does a patient’s self-reported health tell us at the start of their wait time?</a:t>
            </a:r>
          </a:p>
          <a:p>
            <a:endParaRPr lang="en-CA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latin typeface="+mj-lt"/>
              </a:rPr>
              <a:t>Aspects of health are very good: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j-lt"/>
              </a:rPr>
              <a:t>Usual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j-lt"/>
              </a:rPr>
              <a:t>Function and Mobility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>
                <a:latin typeface="+mj-lt"/>
              </a:rPr>
              <a:t>Largest potential for improving patient’s health: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j-lt"/>
              </a:rPr>
              <a:t>Anxiety / Depression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j-lt"/>
              </a:rPr>
              <a:t>Pain</a:t>
            </a:r>
            <a:endParaRPr lang="en-CA" sz="2800" dirty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34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23" y="2133600"/>
            <a:ext cx="629375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9100" y="1295400"/>
            <a:ext cx="8305800" cy="685800"/>
          </a:xfrm>
        </p:spPr>
        <p:txBody>
          <a:bodyPr/>
          <a:lstStyle/>
          <a:p>
            <a:r>
              <a:rPr lang="en-GB" sz="3200" dirty="0" smtClean="0"/>
              <a:t>The wait and self-reported </a:t>
            </a:r>
            <a:r>
              <a:rPr lang="en-GB" sz="3200" dirty="0"/>
              <a:t>h</a:t>
            </a:r>
            <a:r>
              <a:rPr lang="en-GB" sz="3200" dirty="0" smtClean="0"/>
              <a:t>ealth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554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817"/>
          <a:stretch/>
        </p:blipFill>
        <p:spPr>
          <a:xfrm>
            <a:off x="1257300" y="2362200"/>
            <a:ext cx="6362700" cy="4404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381000" y="1690349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CA" sz="2800" dirty="0">
                <a:latin typeface="+mj-lt"/>
              </a:rPr>
              <a:t>What does patient’s change in self-reported health over the wait time tell us?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9100" y="1143000"/>
            <a:ext cx="8305800" cy="685800"/>
          </a:xfrm>
        </p:spPr>
        <p:txBody>
          <a:bodyPr/>
          <a:lstStyle/>
          <a:p>
            <a:r>
              <a:rPr lang="en-GB" sz="3200" dirty="0" smtClean="0"/>
              <a:t>Self-reported </a:t>
            </a:r>
            <a:r>
              <a:rPr lang="en-GB" sz="3200" dirty="0"/>
              <a:t>h</a:t>
            </a:r>
            <a:r>
              <a:rPr lang="en-GB" sz="3200" dirty="0" smtClean="0"/>
              <a:t>ealth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2515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447800"/>
            <a:ext cx="7772400" cy="449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2500" dirty="0"/>
              <a:t>Advancing world-class health services </a:t>
            </a:r>
            <a:r>
              <a:rPr lang="en-US" sz="2500" dirty="0" smtClean="0"/>
              <a:t>and </a:t>
            </a:r>
            <a:r>
              <a:rPr lang="en-US" sz="2500" dirty="0"/>
              <a:t>policy research and training on issues that matter to Canadians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www.patientreportedoutcomes.ca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www.chspr.ubc.ca</a:t>
            </a:r>
            <a:br>
              <a:rPr lang="en-US" sz="4000" dirty="0" smtClean="0"/>
            </a:br>
            <a:r>
              <a:rPr lang="en-US" sz="4000" dirty="0" smtClean="0"/>
              <a:t>  @CHSPR</a:t>
            </a:r>
            <a:endParaRPr lang="en-US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10" y="5105400"/>
            <a:ext cx="49699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05800" cy="685800"/>
          </a:xfrm>
        </p:spPr>
        <p:txBody>
          <a:bodyPr/>
          <a:lstStyle/>
          <a:p>
            <a:r>
              <a:rPr lang="en-GB" sz="3200" dirty="0" smtClean="0"/>
              <a:t>Disclosure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85800" y="2286000"/>
            <a:ext cx="78486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The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research presented today is funded by: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aseline="0" dirty="0" smtClean="0">
                <a:latin typeface="+mn-lt"/>
              </a:rPr>
              <a:t>Canadian</a:t>
            </a:r>
            <a:r>
              <a:rPr lang="en-US" sz="2800" dirty="0" smtClean="0">
                <a:latin typeface="+mn-lt"/>
              </a:rPr>
              <a:t> Institute for Health Research (CIHR)</a:t>
            </a:r>
            <a:endParaRPr lang="en-US" sz="2800" dirty="0">
              <a:latin typeface="+mn-lt"/>
            </a:endParaRP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Vancouver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Coastal Health Authority (in-kind)</a:t>
            </a:r>
          </a:p>
          <a:p>
            <a:pPr eaLnBrk="0" hangingPunct="0">
              <a:spcBef>
                <a:spcPct val="20000"/>
              </a:spcBef>
            </a:pPr>
            <a:endParaRPr lang="en-US" sz="500" noProof="0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Approved by: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University of British Columbia </a:t>
            </a:r>
            <a:r>
              <a:rPr lang="en-US" sz="2800" dirty="0" err="1" smtClean="0">
                <a:latin typeface="+mn-lt"/>
              </a:rPr>
              <a:t>Behavioural</a:t>
            </a:r>
            <a:r>
              <a:rPr lang="en-US" sz="2800" dirty="0" smtClean="0">
                <a:latin typeface="+mn-lt"/>
              </a:rPr>
              <a:t> Research Ethics Board</a:t>
            </a:r>
          </a:p>
          <a:p>
            <a: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Vancouver Coastal Health Authority Privacy </a:t>
            </a:r>
            <a:r>
              <a:rPr lang="en-US" sz="2800" dirty="0">
                <a:latin typeface="+mn-lt"/>
              </a:rPr>
              <a:t>O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ffice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66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191000" y="6550223"/>
            <a:ext cx="495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Source: CIHI, CMS National Health Expenditure Historical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685800"/>
          </a:xfrm>
        </p:spPr>
        <p:txBody>
          <a:bodyPr/>
          <a:lstStyle/>
          <a:p>
            <a:r>
              <a:rPr lang="en-US" sz="3200" dirty="0" smtClean="0"/>
              <a:t>Spending</a:t>
            </a:r>
            <a:br>
              <a:rPr lang="en-US" sz="3200" dirty="0" smtClean="0"/>
            </a:br>
            <a:r>
              <a:rPr lang="en-US" sz="2400" dirty="0" smtClean="0"/>
              <a:t>Annual % change in total health and hospital spending, 1981-2012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293287"/>
            <a:ext cx="72961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05800" cy="685800"/>
          </a:xfrm>
        </p:spPr>
        <p:txBody>
          <a:bodyPr/>
          <a:lstStyle/>
          <a:p>
            <a:r>
              <a:rPr lang="en-US" sz="3200" dirty="0" smtClean="0"/>
              <a:t>How are </a:t>
            </a:r>
            <a:r>
              <a:rPr lang="en-US" sz="3200" dirty="0"/>
              <a:t>w</a:t>
            </a:r>
            <a:r>
              <a:rPr lang="en-US" sz="3200" dirty="0" smtClean="0"/>
              <a:t>e </a:t>
            </a:r>
            <a:r>
              <a:rPr lang="en-US" sz="3200" dirty="0"/>
              <a:t>d</a:t>
            </a:r>
            <a:r>
              <a:rPr lang="en-US" sz="3200" dirty="0" smtClean="0"/>
              <a:t>oing?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400800" y="6550223"/>
            <a:ext cx="274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Commonwealth Fund 2013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25015817"/>
              </p:ext>
            </p:extLst>
          </p:nvPr>
        </p:nvGraphicFramePr>
        <p:xfrm>
          <a:off x="381000" y="2223671"/>
          <a:ext cx="8305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82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05800" cy="685800"/>
          </a:xfrm>
        </p:spPr>
        <p:txBody>
          <a:bodyPr/>
          <a:lstStyle/>
          <a:p>
            <a:r>
              <a:rPr lang="en-GB" sz="3200" dirty="0" smtClean="0"/>
              <a:t>What is missing?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33400" y="2065615"/>
            <a:ext cx="8001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+mn-lt"/>
              </a:rPr>
              <a:t>Collect and measure </a:t>
            </a:r>
            <a:r>
              <a:rPr lang="en-US" sz="2800" b="1" dirty="0" smtClean="0">
                <a:latin typeface="+mn-lt"/>
              </a:rPr>
              <a:t>patient-reported outcomes</a:t>
            </a:r>
          </a:p>
          <a:p>
            <a:endParaRPr lang="en-US" sz="16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Completed by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Standardized</a:t>
            </a:r>
            <a:r>
              <a:rPr lang="en-US" sz="2800" dirty="0">
                <a:latin typeface="+mn-lt"/>
              </a:rPr>
              <a:t>, validated questionnaires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Measure self-perceived quality of life, functional well-being and </a:t>
            </a:r>
            <a:r>
              <a:rPr lang="en-US" sz="2800" dirty="0">
                <a:latin typeface="+mn-lt"/>
              </a:rPr>
              <a:t>health status</a:t>
            </a:r>
          </a:p>
          <a:p>
            <a:endParaRPr lang="en-US" sz="28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G</a:t>
            </a:r>
            <a:r>
              <a:rPr lang="en-US" sz="2800" dirty="0" smtClean="0">
                <a:latin typeface="+mn-lt"/>
              </a:rPr>
              <a:t>eneric or condition-specific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9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5181600"/>
            <a:ext cx="8763000" cy="16002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Elective </a:t>
            </a:r>
            <a:r>
              <a:rPr lang="en-US" dirty="0"/>
              <a:t>surgery</a:t>
            </a:r>
          </a:p>
          <a:p>
            <a:pPr lvl="1"/>
            <a:r>
              <a:rPr lang="en-US" dirty="0" smtClean="0"/>
              <a:t>Measure </a:t>
            </a:r>
            <a:r>
              <a:rPr lang="en-US" dirty="0"/>
              <a:t>patient’s reported outcomes </a:t>
            </a:r>
            <a:r>
              <a:rPr lang="en-US" dirty="0" smtClean="0"/>
              <a:t>prospectively</a:t>
            </a:r>
          </a:p>
          <a:p>
            <a:pPr lvl="1"/>
            <a:r>
              <a:rPr lang="en-US" dirty="0" smtClean="0"/>
              <a:t>Evaluate </a:t>
            </a:r>
            <a:r>
              <a:rPr lang="en-US" dirty="0"/>
              <a:t>changes in patients’ </a:t>
            </a:r>
            <a:r>
              <a:rPr lang="en-US" dirty="0" smtClean="0"/>
              <a:t>health over time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305800" cy="685800"/>
          </a:xfrm>
        </p:spPr>
        <p:txBody>
          <a:bodyPr/>
          <a:lstStyle/>
          <a:p>
            <a:r>
              <a:rPr lang="en-GB" sz="3200" dirty="0" smtClean="0"/>
              <a:t>Self-reported </a:t>
            </a:r>
            <a:r>
              <a:rPr lang="en-GB" sz="3200" dirty="0"/>
              <a:t>h</a:t>
            </a:r>
            <a:r>
              <a:rPr lang="en-GB" sz="3200" dirty="0" smtClean="0"/>
              <a:t>ealth on the wait list</a:t>
            </a:r>
            <a:br>
              <a:rPr lang="en-GB" sz="3200" dirty="0" smtClean="0"/>
            </a:br>
            <a:r>
              <a:rPr lang="en-GB" sz="2400" dirty="0" smtClean="0"/>
              <a:t>Methods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2828925"/>
            <a:ext cx="666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05800" cy="685800"/>
          </a:xfrm>
        </p:spPr>
        <p:txBody>
          <a:bodyPr/>
          <a:lstStyle/>
          <a:p>
            <a:r>
              <a:rPr lang="en-GB" sz="3200" dirty="0" smtClean="0"/>
              <a:t>Where do we collect PROs?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8229600" cy="47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09600" y="23622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+mj-lt"/>
              </a:rPr>
              <a:t>7 specialties; 6 hospitals in metro Vancouver region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14478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2A5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A5C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A5C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A5C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A5C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A5C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A5C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A5C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A5C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/>
              <a:t>Self-reported health on the wait list</a:t>
            </a:r>
            <a:br>
              <a:rPr lang="en-GB" sz="3200" dirty="0" smtClean="0"/>
            </a:br>
            <a:r>
              <a:rPr lang="en-GB" sz="2400" dirty="0" smtClean="0"/>
              <a:t>Methods</a:t>
            </a:r>
            <a:endParaRPr lang="en-GB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442209"/>
              </p:ext>
            </p:extLst>
          </p:nvPr>
        </p:nvGraphicFramePr>
        <p:xfrm>
          <a:off x="914400" y="3200401"/>
          <a:ext cx="731519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3852672" y="2862251"/>
            <a:ext cx="5062728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+mn-lt"/>
              </a:rPr>
              <a:t>Response Rate: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>
                <a:latin typeface="+mn-lt"/>
              </a:rPr>
              <a:t>Entering wait list: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45 %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>
                <a:latin typeface="+mn-lt"/>
              </a:rPr>
              <a:t>Just before surgery: 	68 %</a:t>
            </a:r>
          </a:p>
        </p:txBody>
      </p:sp>
    </p:spTree>
    <p:extLst>
      <p:ext uri="{BB962C8B-B14F-4D97-AF65-F5344CB8AC3E}">
        <p14:creationId xmlns:p14="http://schemas.microsoft.com/office/powerpoint/2010/main" val="19324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5029200" cy="685800"/>
          </a:xfrm>
        </p:spPr>
        <p:txBody>
          <a:bodyPr/>
          <a:lstStyle/>
          <a:p>
            <a:r>
              <a:rPr lang="en-GB" sz="3200" dirty="0" smtClean="0"/>
              <a:t>Self-reported </a:t>
            </a:r>
            <a:r>
              <a:rPr lang="en-US" sz="3200" dirty="0"/>
              <a:t>h</a:t>
            </a:r>
            <a:r>
              <a:rPr lang="en-US" sz="3200" dirty="0" smtClean="0"/>
              <a:t>ealth status</a:t>
            </a:r>
            <a:br>
              <a:rPr lang="en-US" sz="3200" dirty="0" smtClean="0"/>
            </a:br>
            <a:r>
              <a:rPr lang="en-GB" sz="2400" dirty="0" smtClean="0"/>
              <a:t>EQ-5D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66800" y="2438400"/>
            <a:ext cx="62484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+mj-lt"/>
              </a:rPr>
              <a:t>Five domains:</a:t>
            </a:r>
          </a:p>
          <a:p>
            <a:endParaRPr lang="en-US" sz="28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M</a:t>
            </a:r>
            <a:r>
              <a:rPr lang="en-US" sz="2800" dirty="0" smtClean="0">
                <a:latin typeface="+mj-lt"/>
              </a:rPr>
              <a:t>obility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S</a:t>
            </a:r>
            <a:r>
              <a:rPr lang="en-US" sz="2800" dirty="0" smtClean="0">
                <a:latin typeface="+mj-lt"/>
              </a:rPr>
              <a:t>elf-care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U</a:t>
            </a:r>
            <a:r>
              <a:rPr lang="en-US" sz="2800" dirty="0" smtClean="0">
                <a:latin typeface="+mj-lt"/>
              </a:rPr>
              <a:t>sual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P</a:t>
            </a:r>
            <a:r>
              <a:rPr lang="en-US" sz="2800" dirty="0" smtClean="0">
                <a:latin typeface="+mj-lt"/>
              </a:rPr>
              <a:t>ain / discomfort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+mj-lt"/>
              </a:rPr>
              <a:t>A</a:t>
            </a:r>
            <a:r>
              <a:rPr lang="en-US" sz="2800" dirty="0" smtClean="0">
                <a:latin typeface="+mj-lt"/>
              </a:rPr>
              <a:t>nxiety / depression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latin typeface="+mj-lt"/>
            </a:endParaRPr>
          </a:p>
          <a:p>
            <a:r>
              <a:rPr lang="en-CA" sz="2800" dirty="0" smtClean="0">
                <a:latin typeface="+mj-lt"/>
              </a:rPr>
              <a:t>AND </a:t>
            </a:r>
            <a:endParaRPr lang="en-CA" sz="2800" dirty="0">
              <a:latin typeface="+mj-lt"/>
            </a:endParaRPr>
          </a:p>
          <a:p>
            <a:r>
              <a:rPr lang="en-CA" sz="2800" dirty="0" smtClean="0">
                <a:latin typeface="+mj-lt"/>
              </a:rPr>
              <a:t>A ranking of overall health status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5" y="1295400"/>
            <a:ext cx="1400175" cy="526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927" y="3352800"/>
            <a:ext cx="13430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bg1">
                <a:lumMod val="50000"/>
              </a:schemeClr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6349</TotalTime>
  <Words>346</Words>
  <Application>Microsoft Office PowerPoint</Application>
  <PresentationFormat>On-screen Show (4:3)</PresentationFormat>
  <Paragraphs>91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Patient-Reported Outcomes and Waiting for Elective Surgery: Preliminary Findings</vt:lpstr>
      <vt:lpstr>Disclosure</vt:lpstr>
      <vt:lpstr>Spending Annual % change in total health and hospital spending, 1981-2012</vt:lpstr>
      <vt:lpstr>How are we doing?</vt:lpstr>
      <vt:lpstr>What is missing?</vt:lpstr>
      <vt:lpstr>Self-reported health on the wait list Methods</vt:lpstr>
      <vt:lpstr>Where do we collect PROs?</vt:lpstr>
      <vt:lpstr>PowerPoint Presentation</vt:lpstr>
      <vt:lpstr>Self-reported health status EQ-5D</vt:lpstr>
      <vt:lpstr>Self-reported health  EQ-5D</vt:lpstr>
      <vt:lpstr>Self-reported pain</vt:lpstr>
      <vt:lpstr>Self-reported depression</vt:lpstr>
      <vt:lpstr>Self-reported health</vt:lpstr>
      <vt:lpstr>The wait and self-reported health</vt:lpstr>
      <vt:lpstr>Self-reported health</vt:lpstr>
      <vt:lpstr>Advancing world-class health services and policy research and training on issues that matter to Canadians  www.patientreportedoutcomes.ca  www.chspr.ubc.ca   @CHSPR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vchu</dc:creator>
  <cp:lastModifiedBy>Jason Sutherland</cp:lastModifiedBy>
  <cp:revision>454</cp:revision>
  <dcterms:created xsi:type="dcterms:W3CDTF">2009-09-17T21:47:33Z</dcterms:created>
  <dcterms:modified xsi:type="dcterms:W3CDTF">2014-04-21T02:06:49Z</dcterms:modified>
</cp:coreProperties>
</file>